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38" r:id="rId4"/>
    <p:sldId id="371" r:id="rId5"/>
    <p:sldId id="343" r:id="rId6"/>
    <p:sldId id="372" r:id="rId7"/>
    <p:sldId id="364" r:id="rId8"/>
    <p:sldId id="365" r:id="rId9"/>
    <p:sldId id="373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2" autoAdjust="0"/>
  </p:normalViewPr>
  <p:slideViewPr>
    <p:cSldViewPr>
      <p:cViewPr varScale="1">
        <p:scale>
          <a:sx n="88" d="100"/>
          <a:sy n="88" d="100"/>
        </p:scale>
        <p:origin x="-79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45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Standard Form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1981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</a:t>
            </a:r>
            <a:r>
              <a:rPr lang="en-US" sz="1700" b="1" dirty="0" smtClean="0">
                <a:latin typeface="Cambria" panose="02040503050406030204" pitchFamily="18" charset="0"/>
              </a:rPr>
              <a:t>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</a:t>
            </a:r>
            <a:r>
              <a:rPr lang="en-US" sz="2400" dirty="0" smtClean="0"/>
              <a:t>standard form of linear equations</a:t>
            </a:r>
            <a:br>
              <a:rPr lang="en-US" sz="2400" dirty="0" smtClean="0"/>
            </a:br>
            <a:r>
              <a:rPr lang="en-US" sz="2400" dirty="0" smtClean="0"/>
              <a:t>and use it to graph these linear equations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Standard </a:t>
            </a:r>
            <a:r>
              <a:rPr lang="en-US" sz="2400" dirty="0" smtClean="0"/>
              <a:t>Form</a:t>
            </a:r>
            <a:endParaRPr lang="en-US" sz="2400" dirty="0" smtClean="0"/>
          </a:p>
          <a:p>
            <a:r>
              <a:rPr lang="en-US" sz="2400" dirty="0" smtClean="0"/>
              <a:t>X-intercept</a:t>
            </a:r>
            <a:endParaRPr lang="en-US" sz="2400" dirty="0" smtClean="0"/>
          </a:p>
          <a:p>
            <a:r>
              <a:rPr lang="en-US" sz="2400" dirty="0" smtClean="0"/>
              <a:t>Y-intercept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Standard </a:t>
                </a:r>
                <a:r>
                  <a:rPr lang="en-US" sz="2400" b="1" u="sng" dirty="0" smtClean="0">
                    <a:solidFill>
                      <a:srgbClr val="0070C0"/>
                    </a:solidFill>
                  </a:rPr>
                  <a:t>Form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</a:t>
                </a:r>
                <a:r>
                  <a:rPr lang="en-US" sz="2400" dirty="0" smtClean="0"/>
                  <a:t>standard form of a linear equation is given by: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/>
                </a:r>
                <a:br>
                  <a:rPr lang="en-US" sz="2400" dirty="0"/>
                </a:b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Where: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𝑎</m:t>
                    </m:r>
                    <m:r>
                      <a:rPr lang="en-US" sz="2400" b="0" i="1" dirty="0" smtClean="0">
                        <a:latin typeface="Cambria Math"/>
                      </a:rPr>
                      <m:t>,</m:t>
                    </m:r>
                    <m:r>
                      <a:rPr lang="en-US" sz="2400" b="0" i="1" dirty="0" smtClean="0">
                        <a:latin typeface="Cambria Math"/>
                      </a:rPr>
                      <m:t>𝑏</m:t>
                    </m:r>
                    <m:r>
                      <a:rPr lang="en-US" sz="2400" b="0" i="1" dirty="0" smtClean="0">
                        <a:latin typeface="Cambria Math"/>
                      </a:rPr>
                      <m:t>,</m:t>
                    </m:r>
                    <m:r>
                      <a:rPr lang="en-US" sz="2400" b="0" i="1" dirty="0" smtClean="0">
                        <a:latin typeface="Cambria Math"/>
                      </a:rPr>
                      <m:t>𝑐</m:t>
                    </m:r>
                    <m:r>
                      <a:rPr lang="en-US" sz="2400" b="0" i="1" dirty="0" smtClean="0">
                        <a:latin typeface="Cambria Math"/>
                      </a:rPr>
                      <m:t> ∈</m:t>
                    </m:r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smtClean="0">
                    <a:cs typeface="Times New Roman" panose="02020603050405020304" pitchFamily="18" charset="0"/>
                  </a:rPr>
                  <a:t>and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smtClean="0">
                    <a:cs typeface="Times New Roman" panose="02020603050405020304" pitchFamily="18" charset="0"/>
                  </a:rPr>
                  <a:t>are not both zero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  <a:blipFill rotWithShape="1">
                <a:blip r:embed="rId2"/>
                <a:stretch>
                  <a:fillRect l="-1091" t="-1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078936" y="1602920"/>
                <a:ext cx="1980534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𝒂𝒙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936" y="1602920"/>
                <a:ext cx="1980534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1771" y="346710"/>
                <a:ext cx="8938519" cy="465354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Intercepts in the linear equation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We can find the x-intercept and y-intercept of the graph of a linear equation by putting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sz="2400" dirty="0" smtClean="0"/>
                  <a:t> or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  <m:r>
                      <a:rPr lang="en-US" sz="24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sz="2400" dirty="0" smtClean="0"/>
                  <a:t>.(depending on the intercept to be found)</a:t>
                </a:r>
                <a:r>
                  <a:rPr lang="en-US" sz="2400" dirty="0"/>
                  <a:t/>
                </a:r>
                <a:br>
                  <a:rPr lang="en-US" sz="2400" dirty="0"/>
                </a:b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400" dirty="0" smtClean="0"/>
                  <a:t>For finding </a:t>
                </a:r>
                <a:r>
                  <a:rPr lang="en-US" sz="2400" b="1" dirty="0" smtClean="0"/>
                  <a:t>x-intercept</a:t>
                </a:r>
                <a:r>
                  <a:rPr lang="en-US" sz="2400" dirty="0" smtClean="0"/>
                  <a:t>,</a:t>
                </a:r>
                <a:r>
                  <a:rPr lang="en-US" sz="2400" b="1" dirty="0" smtClean="0"/>
                  <a:t> </a:t>
                </a:r>
                <a:r>
                  <a:rPr lang="en-US" sz="2400" dirty="0" smtClean="0"/>
                  <a:t>put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  <m:r>
                      <a:rPr lang="en-US" sz="24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in the standard form.</a:t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400" dirty="0"/>
                  <a:t>For finding </a:t>
                </a:r>
                <a:r>
                  <a:rPr lang="en-US" sz="2400" b="1" dirty="0" smtClean="0"/>
                  <a:t>y-intercept</a:t>
                </a:r>
                <a:r>
                  <a:rPr lang="en-US" sz="2400" dirty="0"/>
                  <a:t>,</a:t>
                </a:r>
                <a:r>
                  <a:rPr lang="en-US" sz="2400" b="1" dirty="0"/>
                  <a:t> </a:t>
                </a:r>
                <a:r>
                  <a:rPr lang="en-US" sz="2400" dirty="0"/>
                  <a:t>put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i="1">
                        <a:latin typeface="Cambria Math"/>
                      </a:rPr>
                      <m:t>=0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in the standard form.</a:t>
                </a:r>
                <a:br>
                  <a:rPr lang="en-US" sz="2400" dirty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endParaRPr lang="en-US" sz="24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71" y="346710"/>
                <a:ext cx="8938519" cy="4653542"/>
              </a:xfrm>
              <a:blipFill rotWithShape="1">
                <a:blip r:embed="rId2"/>
                <a:stretch>
                  <a:fillRect l="-1091" t="-1048" r="-4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895602" y="1885950"/>
                <a:ext cx="1905000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𝒂𝒙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2" y="1885950"/>
                <a:ext cx="1905000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295400" y="3028950"/>
                <a:ext cx="2178587" cy="42205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𝒂𝒙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3028950"/>
                <a:ext cx="2178587" cy="422056"/>
              </a:xfrm>
              <a:prstGeom prst="rect">
                <a:avLst/>
              </a:prstGeom>
              <a:blipFill rotWithShape="1">
                <a:blip r:embed="rId5"/>
                <a:stretch>
                  <a:fillRect b="-28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Arrow 3"/>
          <p:cNvSpPr/>
          <p:nvPr/>
        </p:nvSpPr>
        <p:spPr>
          <a:xfrm>
            <a:off x="3671871" y="3028950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4332512" y="2941864"/>
                <a:ext cx="923934" cy="58317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512" y="2941864"/>
                <a:ext cx="923934" cy="58317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284513" y="4269924"/>
                <a:ext cx="217858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513" y="4269924"/>
                <a:ext cx="2178587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3660984" y="4269924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4321625" y="4182838"/>
                <a:ext cx="923934" cy="58317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625" y="4182838"/>
                <a:ext cx="923934" cy="58317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1506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What are the x-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and y-intercepts of  the graph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𝟐𝟒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What are the x-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and y-intercepts of  the graph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𝟐𝟒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:endParaRPr lang="en-US" sz="20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For finding </a:t>
                </a:r>
                <a:r>
                  <a:rPr lang="en-US" sz="2000" b="1" dirty="0"/>
                  <a:t>x-intercept</a:t>
                </a:r>
                <a:r>
                  <a:rPr lang="en-US" sz="2000" dirty="0"/>
                  <a:t>,</a:t>
                </a:r>
                <a:r>
                  <a:rPr lang="en-US" sz="2000" b="1" dirty="0"/>
                  <a:t> </a:t>
                </a:r>
                <a:r>
                  <a:rPr lang="en-US" sz="2000" dirty="0"/>
                  <a:t>put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𝑦</m:t>
                    </m:r>
                    <m:r>
                      <a:rPr lang="en-US" sz="2000" i="1">
                        <a:latin typeface="Cambria Math"/>
                      </a:rPr>
                      <m:t>=0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in the standard form.</a:t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For finding </a:t>
                </a:r>
                <a:r>
                  <a:rPr lang="en-US" sz="2000" b="1" dirty="0"/>
                  <a:t>y-intercept</a:t>
                </a:r>
                <a:r>
                  <a:rPr lang="en-US" sz="2000" dirty="0"/>
                  <a:t>,</a:t>
                </a:r>
                <a:r>
                  <a:rPr lang="en-US" sz="2000" b="1" dirty="0"/>
                  <a:t> </a:t>
                </a:r>
                <a:r>
                  <a:rPr lang="en-US" sz="2000" dirty="0"/>
                  <a:t>put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𝑥</m:t>
                    </m:r>
                    <m:r>
                      <a:rPr lang="en-US" sz="2000" i="1">
                        <a:latin typeface="Cambria Math"/>
                      </a:rPr>
                      <m:t>=0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in the standard form.</a:t>
                </a:r>
                <a:br>
                  <a:rPr lang="en-US" sz="2000" dirty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250413" y="1652885"/>
                <a:ext cx="255958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𝟐𝟒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413" y="1652885"/>
                <a:ext cx="2559587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476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3976671" y="1657350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4682339" y="1570264"/>
                <a:ext cx="1118262" cy="62408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𝟐𝟒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339" y="1570264"/>
                <a:ext cx="1118262" cy="62408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2530206" y="2343150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3200400" y="2338685"/>
                <a:ext cx="101660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2338685"/>
                <a:ext cx="1016602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233238" y="3529694"/>
                <a:ext cx="255958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𝟐𝟒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3238" y="3529694"/>
                <a:ext cx="2559587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476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/>
          <p:cNvSpPr/>
          <p:nvPr/>
        </p:nvSpPr>
        <p:spPr>
          <a:xfrm>
            <a:off x="3959496" y="3534159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4665164" y="3447073"/>
                <a:ext cx="1118262" cy="62408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𝟐𝟒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164" y="3447073"/>
                <a:ext cx="1118262" cy="62408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Arrow 13"/>
          <p:cNvSpPr/>
          <p:nvPr/>
        </p:nvSpPr>
        <p:spPr>
          <a:xfrm>
            <a:off x="2513031" y="4219959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3183225" y="4215494"/>
                <a:ext cx="101660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3225" y="4215494"/>
                <a:ext cx="1016602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1183" b="-1039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3775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437888"/>
            <a:ext cx="8938519" cy="427872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Graphing </a:t>
            </a:r>
            <a:r>
              <a:rPr lang="en-US" sz="2400" b="1" u="sng" dirty="0" smtClean="0">
                <a:solidFill>
                  <a:srgbClr val="0070C0"/>
                </a:solidFill>
              </a:rPr>
              <a:t>Linear Equations in Standard Form 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If we are given linear equations in standard form, we can graph it by finding the x-intercept and y-intercept.</a:t>
            </a:r>
            <a:br>
              <a:rPr lang="en-US" sz="2400" dirty="0" smtClean="0"/>
            </a:b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b="1" dirty="0" smtClean="0">
                <a:solidFill>
                  <a:schemeClr val="tx1"/>
                </a:solidFill>
              </a:rPr>
              <a:t>(0,y-intercept) </a:t>
            </a:r>
            <a:r>
              <a:rPr lang="en-US" sz="2400" dirty="0" smtClean="0">
                <a:solidFill>
                  <a:schemeClr val="tx1"/>
                </a:solidFill>
              </a:rPr>
              <a:t>is the point on the y-axis</a:t>
            </a:r>
            <a:br>
              <a:rPr lang="en-US" sz="2400" dirty="0" smtClean="0">
                <a:solidFill>
                  <a:schemeClr val="tx1"/>
                </a:solidFill>
              </a:rPr>
            </a:br>
            <a:endParaRPr lang="en-US" sz="2400" dirty="0" smtClean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b="1" dirty="0" smtClean="0"/>
              <a:t>(x-intercept, 0) </a:t>
            </a:r>
            <a:r>
              <a:rPr lang="en-US" sz="2400" dirty="0" smtClean="0"/>
              <a:t>is the point on the x-axis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Connect these two points to graph the linear equation.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601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Graph 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007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Graph 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000" b="1" dirty="0" smtClean="0">
                    <a:solidFill>
                      <a:srgbClr val="0070C0"/>
                    </a:solidFill>
                  </a:rPr>
                </a:br>
                <a:endParaRPr lang="en-US" sz="2000" dirty="0" smtClean="0"/>
              </a:p>
              <a:p>
                <a:pPr marL="285750" indent="-285750">
                  <a:spcAft>
                    <a:spcPts val="600"/>
                  </a:spcAft>
                </a:pPr>
                <a:r>
                  <a:rPr lang="en-US" sz="2000" dirty="0"/>
                  <a:t>For finding </a:t>
                </a:r>
                <a:r>
                  <a:rPr lang="en-US" sz="2000" b="1" dirty="0"/>
                  <a:t>x-intercept</a:t>
                </a:r>
                <a:r>
                  <a:rPr lang="en-US" sz="2000" dirty="0"/>
                  <a:t>,</a:t>
                </a:r>
                <a:r>
                  <a:rPr lang="en-US" sz="2000" b="1" dirty="0"/>
                  <a:t> </a:t>
                </a:r>
                <a:r>
                  <a:rPr lang="en-US" sz="2000" dirty="0"/>
                  <a:t>put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𝑦</m:t>
                    </m:r>
                    <m:r>
                      <a:rPr lang="en-US" sz="2000" i="1">
                        <a:latin typeface="Cambria Math"/>
                      </a:rPr>
                      <m:t>=0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in the standard form.</a:t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/>
              </a:p>
              <a:p>
                <a:pPr marL="285750" indent="-285750">
                  <a:spcAft>
                    <a:spcPts val="600"/>
                  </a:spcAft>
                </a:pPr>
                <a:r>
                  <a:rPr lang="en-US" sz="2000" dirty="0"/>
                  <a:t>For finding </a:t>
                </a:r>
                <a:r>
                  <a:rPr lang="en-US" sz="2000" b="1" dirty="0"/>
                  <a:t>y-intercept</a:t>
                </a:r>
                <a:r>
                  <a:rPr lang="en-US" sz="2000" dirty="0"/>
                  <a:t>,</a:t>
                </a:r>
                <a:r>
                  <a:rPr lang="en-US" sz="2000" b="1" dirty="0"/>
                  <a:t> </a:t>
                </a:r>
                <a:r>
                  <a:rPr lang="en-US" sz="2000" dirty="0"/>
                  <a:t>put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𝑥</m:t>
                    </m:r>
                    <m:r>
                      <a:rPr lang="en-US" sz="2000" i="1">
                        <a:latin typeface="Cambria Math"/>
                      </a:rPr>
                      <m:t>=0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in the standard form.</a:t>
                </a: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1981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STANDARD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524000" y="1631111"/>
                <a:ext cx="1923055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1631111"/>
                <a:ext cx="1923055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635" r="-635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3664368" y="1657350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4452257" y="1556337"/>
                <a:ext cx="957943" cy="62408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2257" y="1556337"/>
                <a:ext cx="957943" cy="62408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1714500" y="2358489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2420892" y="2324088"/>
                <a:ext cx="101660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892" y="2324088"/>
                <a:ext cx="1016602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360712" y="3518808"/>
                <a:ext cx="2115361" cy="4451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)−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0712" y="3518808"/>
                <a:ext cx="2115361" cy="4451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/>
          <p:cNvSpPr/>
          <p:nvPr/>
        </p:nvSpPr>
        <p:spPr>
          <a:xfrm>
            <a:off x="3664368" y="3534159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2662493" y="4219959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4348209" y="3507922"/>
                <a:ext cx="1238006" cy="46426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8209" y="3507922"/>
                <a:ext cx="1238006" cy="464262"/>
              </a:xfrm>
              <a:prstGeom prst="rect">
                <a:avLst/>
              </a:prstGeom>
              <a:blipFill rotWithShape="1">
                <a:blip r:embed="rId8"/>
                <a:stretch>
                  <a:fillRect l="-976" b="-759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3638367" y="2324088"/>
            <a:ext cx="533400" cy="4220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4437140" y="2343150"/>
                <a:ext cx="1016602" cy="53860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140" y="2343150"/>
                <a:ext cx="1016602" cy="53860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3368338" y="4177753"/>
                <a:ext cx="1125460" cy="46426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8338" y="4177753"/>
                <a:ext cx="1125460" cy="464262"/>
              </a:xfrm>
              <a:prstGeom prst="rect">
                <a:avLst/>
              </a:prstGeom>
              <a:blipFill rotWithShape="1">
                <a:blip r:embed="rId10"/>
                <a:stretch>
                  <a:fillRect l="-4301" r="-5914" b="-1538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06725"/>
            <a:ext cx="2539126" cy="25494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903028" y="2626178"/>
                <a:ext cx="6927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3028" y="2626178"/>
                <a:ext cx="692727" cy="369332"/>
              </a:xfrm>
              <a:prstGeom prst="rect">
                <a:avLst/>
              </a:prstGeom>
              <a:blipFill rotWithShape="1">
                <a:blip r:embed="rId12"/>
                <a:stretch>
                  <a:fillRect l="-1754" r="-9649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7543795" y="3389462"/>
                <a:ext cx="8164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latin typeface="Cambria Math"/>
                        </a:rPr>
                        <m:t>,−</m:t>
                      </m:r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795" y="3389462"/>
                <a:ext cx="816431" cy="369332"/>
              </a:xfrm>
              <a:prstGeom prst="rect">
                <a:avLst/>
              </a:prstGeom>
              <a:blipFill rotWithShape="1">
                <a:blip r:embed="rId13"/>
                <a:stretch>
                  <a:fillRect l="-1493" r="-14179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Oval 19"/>
          <p:cNvSpPr/>
          <p:nvPr/>
        </p:nvSpPr>
        <p:spPr>
          <a:xfrm>
            <a:off x="8007084" y="2488571"/>
            <a:ext cx="91248" cy="906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492029" y="3537743"/>
            <a:ext cx="91248" cy="906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6730932" y="4054442"/>
                <a:ext cx="174823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932" y="4054442"/>
                <a:ext cx="1748232" cy="461665"/>
              </a:xfrm>
              <a:prstGeom prst="rect">
                <a:avLst/>
              </a:prstGeom>
              <a:blipFill rotWithShape="1">
                <a:blip r:embed="rId14"/>
                <a:stretch>
                  <a:fillRect l="-697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2721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3801</TotalTime>
  <Words>295</Words>
  <Application>Microsoft Office PowerPoint</Application>
  <PresentationFormat>On-screen Show (16:9)</PresentationFormat>
  <Paragraphs>78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Standard Form</vt:lpstr>
      <vt:lpstr>STANDARD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381</cp:revision>
  <dcterms:created xsi:type="dcterms:W3CDTF">2016-10-20T15:06:14Z</dcterms:created>
  <dcterms:modified xsi:type="dcterms:W3CDTF">2017-01-30T18:10:03Z</dcterms:modified>
</cp:coreProperties>
</file>